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 Slab"/>
      <p:regular r:id="rId29"/>
      <p:bold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Montserrat Medium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7" roundtripDataSignature="AMtx7migGr9wX4uqRpfNuggb/hSieFHB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44" Type="http://schemas.openxmlformats.org/officeDocument/2006/relationships/font" Target="fonts/MontserratMedium-bold.fntdata"/><Relationship Id="rId21" Type="http://schemas.openxmlformats.org/officeDocument/2006/relationships/slide" Target="slides/slide16.xml"/><Relationship Id="rId43" Type="http://schemas.openxmlformats.org/officeDocument/2006/relationships/font" Target="fonts/MontserratMedium-regular.fntdata"/><Relationship Id="rId24" Type="http://schemas.openxmlformats.org/officeDocument/2006/relationships/slide" Target="slides/slide19.xml"/><Relationship Id="rId46" Type="http://schemas.openxmlformats.org/officeDocument/2006/relationships/font" Target="fonts/MontserratMedium-boldItalic.fntdata"/><Relationship Id="rId23" Type="http://schemas.openxmlformats.org/officeDocument/2006/relationships/slide" Target="slides/slide18.xml"/><Relationship Id="rId45" Type="http://schemas.openxmlformats.org/officeDocument/2006/relationships/font" Target="fonts/Montserrat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Slab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Slab-bold.fntdata"/><Relationship Id="rId11" Type="http://schemas.openxmlformats.org/officeDocument/2006/relationships/slide" Target="slides/slide6.xml"/><Relationship Id="rId33" Type="http://schemas.openxmlformats.org/officeDocument/2006/relationships/font" Target="fonts/RobotoMedium-italic.fntdata"/><Relationship Id="rId10" Type="http://schemas.openxmlformats.org/officeDocument/2006/relationships/slide" Target="slides/slide5.xml"/><Relationship Id="rId32" Type="http://schemas.openxmlformats.org/officeDocument/2006/relationships/font" Target="fonts/RobotoMedium-bold.fntdata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font" Target="fonts/Roboto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5d02c97e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15d02c97e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5d02c97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315d02c97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5d02c97e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315d02c97e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5d02c97e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15d02c97e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15d02c97e8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15d02c97e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5d02c97e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15d02c97e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15d02c97e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15d02c97e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5d02c97e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15d02c97e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5d02c97e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15d02c97e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5d02c97e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315d02c97e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15d02c97e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315d02c97e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15d02c97e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15d02c97e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5d02c97e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15d02c97e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sson opening style slide">
  <p:cSld name="TITLE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2" type="title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b="1" sz="34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b="1" sz="3000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TITLE_ONLY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27"/>
          <p:cNvCxnSpPr/>
          <p:nvPr/>
        </p:nvCxnSpPr>
        <p:spPr>
          <a:xfrm>
            <a:off x="3107937" y="2786325"/>
            <a:ext cx="6296700" cy="0"/>
          </a:xfrm>
          <a:prstGeom prst="straightConnector1">
            <a:avLst/>
          </a:prstGeom>
          <a:noFill/>
          <a:ln cap="flat" cmpd="sng" w="19050">
            <a:solidFill>
              <a:srgbClr val="D0D0D0"/>
            </a:solidFill>
            <a:prstDash val="solid"/>
            <a:miter lim="400000"/>
            <a:headEnd len="sm" w="sm" type="none"/>
            <a:tailEnd len="sm" w="sm" type="none"/>
          </a:ln>
        </p:spPr>
      </p:cxnSp>
      <p:pic>
        <p:nvPicPr>
          <p:cNvPr id="57" name="Google Shape;57;p27"/>
          <p:cNvPicPr preferRelativeResize="0"/>
          <p:nvPr/>
        </p:nvPicPr>
        <p:blipFill rotWithShape="1">
          <a:blip r:embed="rId2">
            <a:alphaModFix/>
          </a:blip>
          <a:srcRect b="0" l="17192" r="17185" t="0"/>
          <a:stretch/>
        </p:blipFill>
        <p:spPr>
          <a:xfrm>
            <a:off x="443896" y="143763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" id="58" name="Google Shape;5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9" name="Google Shape;5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7"/>
          <p:cNvSpPr txBox="1"/>
          <p:nvPr/>
        </p:nvSpPr>
        <p:spPr>
          <a:xfrm>
            <a:off x="3483125" y="2258775"/>
            <a:ext cx="46581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3000"/>
              <a:buFont typeface="Arial"/>
              <a:buNone/>
            </a:pPr>
            <a:r>
              <a:rPr b="1" i="0" lang="en" sz="2000" u="none" cap="none" strike="noStrik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The name </a:t>
            </a: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Of the lesson 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27"/>
          <p:cNvSpPr txBox="1"/>
          <p:nvPr/>
        </p:nvSpPr>
        <p:spPr>
          <a:xfrm>
            <a:off x="585600" y="757000"/>
            <a:ext cx="1813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SUMMARY</a:t>
            </a:r>
            <a:endParaRPr b="1" i="0" sz="2000" u="none" cap="none" strike="noStrike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" name="Google Shape;1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29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1.gif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8.gif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/>
          <p:nvPr>
            <p:ph idx="2" type="title"/>
          </p:nvPr>
        </p:nvSpPr>
        <p:spPr>
          <a:xfrm>
            <a:off x="893701" y="2203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Convolutional Neural Network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					     CNN</a:t>
            </a:r>
            <a:br>
              <a:rPr lang="en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g315d02c97e8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2338" y="433325"/>
            <a:ext cx="4459326" cy="25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315d02c97e8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2625" y="2979924"/>
            <a:ext cx="5238750" cy="17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5d02c97e8_0_5"/>
          <p:cNvSpPr txBox="1"/>
          <p:nvPr/>
        </p:nvSpPr>
        <p:spPr>
          <a:xfrm>
            <a:off x="484950" y="3771500"/>
            <a:ext cx="7316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Stride</a:t>
            </a:r>
            <a:endParaRPr b="1" i="0" sz="5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2425" y="1122150"/>
            <a:ext cx="4726949" cy="34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6"/>
          <p:cNvSpPr txBox="1"/>
          <p:nvPr/>
        </p:nvSpPr>
        <p:spPr>
          <a:xfrm>
            <a:off x="582725" y="458400"/>
            <a:ext cx="32787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Stride of 1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5d02c97e8_0_27"/>
          <p:cNvSpPr txBox="1"/>
          <p:nvPr/>
        </p:nvSpPr>
        <p:spPr>
          <a:xfrm>
            <a:off x="484950" y="3771500"/>
            <a:ext cx="7316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Padding</a:t>
            </a:r>
            <a:endParaRPr b="1" i="0" sz="5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/>
        </p:nvSpPr>
        <p:spPr>
          <a:xfrm>
            <a:off x="582725" y="458400"/>
            <a:ext cx="32787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Valid Padding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8" name="Google Shape;14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00" y="1185888"/>
            <a:ext cx="3339151" cy="326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9475" y="1224375"/>
            <a:ext cx="3339150" cy="319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1425" y="2343300"/>
            <a:ext cx="1202024" cy="120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5d02c97e8_0_38"/>
          <p:cNvSpPr txBox="1"/>
          <p:nvPr/>
        </p:nvSpPr>
        <p:spPr>
          <a:xfrm>
            <a:off x="582725" y="458400"/>
            <a:ext cx="32787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Same </a:t>
            </a:r>
            <a:r>
              <a:rPr lang="en" sz="1800">
                <a:solidFill>
                  <a:schemeClr val="dk2"/>
                </a:solidFill>
              </a:rPr>
              <a:t>Padding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6" name="Google Shape;156;g315d02c97e8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625" y="1269250"/>
            <a:ext cx="3429150" cy="32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315d02c97e8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725" y="1362913"/>
            <a:ext cx="3339151" cy="326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315d02c97e8_0_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1425" y="2343300"/>
            <a:ext cx="1202024" cy="120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 txBox="1"/>
          <p:nvPr/>
        </p:nvSpPr>
        <p:spPr>
          <a:xfrm>
            <a:off x="484950" y="3771500"/>
            <a:ext cx="83820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Channels</a:t>
            </a:r>
            <a:endParaRPr b="1" i="0" sz="5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275" y="888075"/>
            <a:ext cx="3514725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5d02c97e8_0_81"/>
          <p:cNvSpPr txBox="1"/>
          <p:nvPr/>
        </p:nvSpPr>
        <p:spPr>
          <a:xfrm>
            <a:off x="484950" y="3771500"/>
            <a:ext cx="83820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Pooling</a:t>
            </a:r>
            <a:endParaRPr b="1" i="0" sz="5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315d02c97e8_0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50475"/>
            <a:ext cx="3631625" cy="272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15d02c97e8_0_86"/>
          <p:cNvSpPr txBox="1"/>
          <p:nvPr/>
        </p:nvSpPr>
        <p:spPr>
          <a:xfrm>
            <a:off x="441425" y="712425"/>
            <a:ext cx="3190500" cy="14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Reduce computational load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Reduce m</a:t>
            </a:r>
            <a:r>
              <a:rPr lang="en" sz="1500">
                <a:solidFill>
                  <a:schemeClr val="dk2"/>
                </a:solidFill>
              </a:rPr>
              <a:t>emory usage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Reduce </a:t>
            </a:r>
            <a:r>
              <a:rPr lang="en" sz="1500">
                <a:solidFill>
                  <a:schemeClr val="dk2"/>
                </a:solidFill>
              </a:rPr>
              <a:t>number of parameters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</a:rPr>
              <a:t>Limiting the risk of overfitting</a:t>
            </a:r>
            <a:endParaRPr sz="1500">
              <a:solidFill>
                <a:schemeClr val="dk2"/>
              </a:solidFill>
            </a:endParaRPr>
          </a:p>
        </p:txBody>
      </p:sp>
      <p:pic>
        <p:nvPicPr>
          <p:cNvPr id="180" name="Google Shape;180;g315d02c97e8_0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200" y="3221475"/>
            <a:ext cx="6003675" cy="149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"/>
          <p:cNvSpPr txBox="1"/>
          <p:nvPr/>
        </p:nvSpPr>
        <p:spPr>
          <a:xfrm>
            <a:off x="3882125" y="600325"/>
            <a:ext cx="4338900" cy="4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CNNs Introduction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Stride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Padding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Filters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Pooling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Channels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Overview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55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>
                <a:latin typeface="Montserrat Medium"/>
                <a:ea typeface="Montserrat Medium"/>
                <a:cs typeface="Montserrat Medium"/>
                <a:sym typeface="Montserrat Medium"/>
              </a:rPr>
              <a:t>Practice </a:t>
            </a:r>
            <a:endParaRPr sz="20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b="0" i="0" sz="20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2" name="Google Shape;72;p2"/>
          <p:cNvSpPr txBox="1"/>
          <p:nvPr/>
        </p:nvSpPr>
        <p:spPr>
          <a:xfrm>
            <a:off x="3907193" y="452200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en" sz="2300" u="none" cap="none" strike="noStrik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2300" u="none" cap="none" strike="noStrik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" name="Google Shape;7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696900"/>
            <a:ext cx="3693937" cy="207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5d02c97e8_0_97"/>
          <p:cNvSpPr txBox="1"/>
          <p:nvPr/>
        </p:nvSpPr>
        <p:spPr>
          <a:xfrm>
            <a:off x="484950" y="3771500"/>
            <a:ext cx="83820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Overview</a:t>
            </a:r>
            <a:endParaRPr b="1" i="0" sz="5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315d02c97e8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800" y="1207052"/>
            <a:ext cx="7540401" cy="25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5d02c97e8_0_115"/>
          <p:cNvSpPr txBox="1"/>
          <p:nvPr/>
        </p:nvSpPr>
        <p:spPr>
          <a:xfrm>
            <a:off x="484950" y="3771500"/>
            <a:ext cx="83820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Let’s Practice!</a:t>
            </a:r>
            <a:endParaRPr b="1" i="0" sz="5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/>
        </p:nvSpPr>
        <p:spPr>
          <a:xfrm>
            <a:off x="484950" y="3771500"/>
            <a:ext cx="7316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1" i="0" sz="5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g315d02c97e8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425" y="607650"/>
            <a:ext cx="3681350" cy="22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315d02c97e8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15975" y="1473250"/>
            <a:ext cx="4151175" cy="298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g315d02c97e8_0_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800" y="1207052"/>
            <a:ext cx="7540401" cy="25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100" y="415225"/>
            <a:ext cx="2544849" cy="249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093" y="2336500"/>
            <a:ext cx="2373581" cy="23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000" y="2235500"/>
            <a:ext cx="2329750" cy="23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315d02c97e8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3875" y="458399"/>
            <a:ext cx="4029550" cy="22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315d02c97e8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718" y="1513500"/>
            <a:ext cx="2373581" cy="233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315d02c97e8_0_9"/>
          <p:cNvSpPr txBox="1"/>
          <p:nvPr/>
        </p:nvSpPr>
        <p:spPr>
          <a:xfrm>
            <a:off x="582725" y="458400"/>
            <a:ext cx="3278700" cy="5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Convolutional Layer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4" name="Google Shape;104;g315d02c97e8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9525" y="2844250"/>
            <a:ext cx="2680749" cy="18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15d02c97e8_0_52"/>
          <p:cNvSpPr txBox="1"/>
          <p:nvPr/>
        </p:nvSpPr>
        <p:spPr>
          <a:xfrm>
            <a:off x="484950" y="3771500"/>
            <a:ext cx="7316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" sz="5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Filters</a:t>
            </a:r>
            <a:endParaRPr b="1" i="0" sz="5000" u="none" cap="none" strike="noStrike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75" y="2284925"/>
            <a:ext cx="3287375" cy="239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7250" y="875575"/>
            <a:ext cx="1415425" cy="9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8"/>
          <p:cNvSpPr txBox="1"/>
          <p:nvPr/>
        </p:nvSpPr>
        <p:spPr>
          <a:xfrm>
            <a:off x="4480513" y="413875"/>
            <a:ext cx="64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filter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7" name="Google Shape;117;p8"/>
          <p:cNvSpPr txBox="1"/>
          <p:nvPr/>
        </p:nvSpPr>
        <p:spPr>
          <a:xfrm>
            <a:off x="3448344" y="1063600"/>
            <a:ext cx="34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X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18" name="Google Shape;11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6525" y="827875"/>
            <a:ext cx="2217624" cy="157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"/>
          <p:cNvSpPr txBox="1"/>
          <p:nvPr/>
        </p:nvSpPr>
        <p:spPr>
          <a:xfrm>
            <a:off x="1674782" y="349450"/>
            <a:ext cx="102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image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0" name="Google Shape;120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52275" y="549075"/>
            <a:ext cx="2417773" cy="390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